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25" r:id="rId2"/>
    <p:sldId id="630" r:id="rId3"/>
    <p:sldId id="1106" r:id="rId4"/>
    <p:sldId id="1111" r:id="rId5"/>
    <p:sldId id="1107" r:id="rId6"/>
    <p:sldId id="1108" r:id="rId7"/>
    <p:sldId id="1112" r:id="rId8"/>
    <p:sldId id="1119" r:id="rId9"/>
    <p:sldId id="1109" r:id="rId10"/>
    <p:sldId id="1110" r:id="rId11"/>
    <p:sldId id="1113" r:id="rId12"/>
    <p:sldId id="1114" r:id="rId13"/>
    <p:sldId id="1116" r:id="rId14"/>
    <p:sldId id="1117" r:id="rId15"/>
    <p:sldId id="1118" r:id="rId16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862"/>
    <a:srgbClr val="003366"/>
    <a:srgbClr val="FF9900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61" autoAdjust="0"/>
    <p:restoredTop sz="94918" autoAdjust="0"/>
  </p:normalViewPr>
  <p:slideViewPr>
    <p:cSldViewPr snapToObjects="1">
      <p:cViewPr varScale="1">
        <p:scale>
          <a:sx n="65" d="100"/>
          <a:sy n="65" d="100"/>
        </p:scale>
        <p:origin x="696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 dirty="0"/>
              <a:t>Processing</a:t>
            </a:r>
            <a:r>
              <a:rPr lang="ja-JP" altLang="en-US" b="1" dirty="0"/>
              <a:t>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3826D45-B355-4426-F5FC-034B9AAA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9" y="2399459"/>
            <a:ext cx="4295711" cy="371061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Processing</a:t>
            </a:r>
            <a:r>
              <a:rPr lang="ja-JP" altLang="en-US" sz="2800" dirty="0"/>
              <a:t>開発環境でコードを編集する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D65E8F-8DB8-1984-0631-78F49DE37F24}"/>
              </a:ext>
            </a:extLst>
          </p:cNvPr>
          <p:cNvSpPr txBox="1"/>
          <p:nvPr/>
        </p:nvSpPr>
        <p:spPr>
          <a:xfrm>
            <a:off x="4761089" y="2329916"/>
            <a:ext cx="4215508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grafica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jp.go.aist.rtm.RTC.port.InPort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jp.go.aist.rtm.RTC.util.DataRef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データ、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の変数を宣言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グラフに描画する点のデータを格納する配列を宣言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data;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EF0488-0587-AA88-44C4-FD2926CF66C8}"/>
              </a:ext>
            </a:extLst>
          </p:cNvPr>
          <p:cNvSpPr/>
          <p:nvPr/>
        </p:nvSpPr>
        <p:spPr>
          <a:xfrm>
            <a:off x="451082" y="3129726"/>
            <a:ext cx="3690410" cy="21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275EB7E-0C7F-4CB0-E853-2036BFB07C3A}"/>
              </a:ext>
            </a:extLst>
          </p:cNvPr>
          <p:cNvSpPr/>
          <p:nvPr/>
        </p:nvSpPr>
        <p:spPr>
          <a:xfrm>
            <a:off x="131467" y="5729220"/>
            <a:ext cx="4970876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スライド</a:t>
            </a:r>
            <a:r>
              <a:rPr lang="en-US" altLang="ja-JP" dirty="0">
                <a:solidFill>
                  <a:schemeClr val="tx1"/>
                </a:solidFill>
              </a:rPr>
              <a:t>10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11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12</a:t>
            </a:r>
            <a:r>
              <a:rPr lang="ja-JP" altLang="en-US" dirty="0">
                <a:solidFill>
                  <a:schemeClr val="tx1"/>
                </a:solidFill>
              </a:rPr>
              <a:t>ページに記載のソースコードを入力する。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USB</a:t>
            </a:r>
            <a:r>
              <a:rPr kumimoji="1" lang="ja-JP" altLang="en-US" dirty="0">
                <a:solidFill>
                  <a:schemeClr val="tx1"/>
                </a:solidFill>
              </a:rPr>
              <a:t>メモリ内の</a:t>
            </a:r>
            <a:r>
              <a:rPr kumimoji="1" lang="en-US" altLang="ja-JP" dirty="0">
                <a:solidFill>
                  <a:schemeClr val="tx1"/>
                </a:solidFill>
              </a:rPr>
              <a:t>sample\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</a:t>
            </a:r>
            <a:r>
              <a:rPr kumimoji="1" lang="en-US" altLang="ja-JP" dirty="0">
                <a:solidFill>
                  <a:schemeClr val="tx1"/>
                </a:solidFill>
              </a:rPr>
              <a:t>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drawGraph.pde</a:t>
            </a:r>
            <a:r>
              <a:rPr lang="ja-JP" altLang="en-US" dirty="0">
                <a:solidFill>
                  <a:schemeClr val="tx1"/>
                </a:solidFill>
              </a:rPr>
              <a:t>の中身を</a:t>
            </a:r>
            <a:r>
              <a:rPr kumimoji="1" lang="ja-JP" altLang="en-US" dirty="0">
                <a:solidFill>
                  <a:schemeClr val="tx1"/>
                </a:solidFill>
              </a:rPr>
              <a:t>コピペしてもいいです。</a:t>
            </a:r>
          </a:p>
        </p:txBody>
      </p:sp>
    </p:spTree>
    <p:extLst>
      <p:ext uri="{BB962C8B-B14F-4D97-AF65-F5344CB8AC3E}">
        <p14:creationId xmlns:p14="http://schemas.microsoft.com/office/powerpoint/2010/main" val="183508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259E32-9B7F-49E3-F1AC-EE705F82F4E7}"/>
              </a:ext>
            </a:extLst>
          </p:cNvPr>
          <p:cNvSpPr txBox="1"/>
          <p:nvPr/>
        </p:nvSpPr>
        <p:spPr>
          <a:xfrm>
            <a:off x="148566" y="1514258"/>
            <a:ext cx="4392612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ウィンドウサイズを設定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ja-JP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frameRate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(10);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//RTC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というインスタンス名で生成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util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createComponent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val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tm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という名前で生成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CD130CB2-5488-ECA5-B460-0EF17C33278C}"/>
              </a:ext>
            </a:extLst>
          </p:cNvPr>
          <p:cNvSpPr/>
          <p:nvPr/>
        </p:nvSpPr>
        <p:spPr>
          <a:xfrm>
            <a:off x="4842029" y="3564015"/>
            <a:ext cx="4154333" cy="1051430"/>
          </a:xfrm>
          <a:prstGeom prst="wedgeRoundRectCallout">
            <a:avLst>
              <a:gd name="adj1" fmla="val -60554"/>
              <a:gd name="adj2" fmla="val -14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setup</a:t>
            </a:r>
            <a:r>
              <a:rPr lang="ja-JP" altLang="en-US" dirty="0">
                <a:solidFill>
                  <a:schemeClr val="tx1"/>
                </a:solidFill>
              </a:rPr>
              <a:t>関数は実行開始時に</a:t>
            </a:r>
            <a:r>
              <a:rPr lang="en-US" altLang="ja-JP" dirty="0">
                <a:solidFill>
                  <a:schemeClr val="tx1"/>
                </a:solidFill>
              </a:rPr>
              <a:t>1</a:t>
            </a:r>
            <a:r>
              <a:rPr lang="ja-JP" altLang="en-US" dirty="0">
                <a:solidFill>
                  <a:schemeClr val="tx1"/>
                </a:solidFill>
              </a:rPr>
              <a:t>度だけ呼ばれる。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setup</a:t>
            </a:r>
            <a:r>
              <a:rPr kumimoji="1" lang="ja-JP" altLang="en-US" dirty="0">
                <a:solidFill>
                  <a:schemeClr val="tx1"/>
                </a:solidFill>
              </a:rPr>
              <a:t>関数内で</a:t>
            </a:r>
            <a:r>
              <a:rPr kumimoji="1" lang="en-US" altLang="ja-JP" dirty="0">
                <a:solidFill>
                  <a:schemeClr val="tx1"/>
                </a:solidFill>
              </a:rPr>
              <a:t>RTC</a:t>
            </a:r>
            <a:r>
              <a:rPr kumimoji="1" lang="ja-JP" altLang="en-US" dirty="0">
                <a:solidFill>
                  <a:schemeClr val="tx1"/>
                </a:solidFill>
              </a:rPr>
              <a:t>の生成を行っている。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A4F348D-5BA1-E221-207E-AC65410BB896}"/>
              </a:ext>
            </a:extLst>
          </p:cNvPr>
          <p:cNvSpPr/>
          <p:nvPr/>
        </p:nvSpPr>
        <p:spPr>
          <a:xfrm>
            <a:off x="4561185" y="2078850"/>
            <a:ext cx="3386190" cy="695268"/>
          </a:xfrm>
          <a:prstGeom prst="wedgeRoundRectCallout">
            <a:avLst>
              <a:gd name="adj1" fmla="val -127310"/>
              <a:gd name="adj2" fmla="val 1037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RT System Editor</a:t>
            </a:r>
            <a:r>
              <a:rPr kumimoji="1" lang="ja-JP" altLang="en-US" dirty="0">
                <a:solidFill>
                  <a:schemeClr val="tx1"/>
                </a:solidFill>
              </a:rPr>
              <a:t>が固まった場合は、</a:t>
            </a:r>
            <a:r>
              <a:rPr kumimoji="1"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の停止ボタンを押して中断後に、</a:t>
            </a:r>
            <a:r>
              <a:rPr kumimoji="1" lang="en-US" altLang="ja-JP" dirty="0" err="1">
                <a:solidFill>
                  <a:schemeClr val="tx1"/>
                </a:solidFill>
              </a:rPr>
              <a:t>frameRate</a:t>
            </a:r>
            <a:r>
              <a:rPr kumimoji="1" lang="ja-JP" altLang="en-US" dirty="0">
                <a:solidFill>
                  <a:schemeClr val="tx1"/>
                </a:solidFill>
              </a:rPr>
              <a:t>を変更してみてください。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16704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D3A8E8-87E6-4BA2-8D6B-45DEFC601424}"/>
              </a:ext>
            </a:extLst>
          </p:cNvPr>
          <p:cNvSpPr txBox="1"/>
          <p:nvPr/>
        </p:nvSpPr>
        <p:spPr>
          <a:xfrm>
            <a:off x="29110" y="1504380"/>
            <a:ext cx="4635515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でデータを受信した時の処理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受信データの読み込み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に取得した位置を追加する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配列の大きさが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を超えた場合、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古いデータは捨てる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F74049-34CD-2F03-9998-BA01D5233A8A}"/>
              </a:ext>
            </a:extLst>
          </p:cNvPr>
          <p:cNvSpPr txBox="1"/>
          <p:nvPr/>
        </p:nvSpPr>
        <p:spPr>
          <a:xfrm>
            <a:off x="4743655" y="1504380"/>
            <a:ext cx="4371235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グラフをウィンドウの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(0,0)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(300,300)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の範囲　　　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ja-JP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に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plot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グラフの縦軸、横軸の上限、下限を設定する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をグラフに設定する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グラフの描画を開始する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グラフに外枠、座標、折れ線、縦軸、横軸を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//</a:t>
            </a:r>
            <a:r>
              <a:rPr lang="ja-JP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drawBox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drawXAxis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drawYAxis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グラフの描画を終了する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1419E4D-D7CD-E64F-5D17-84857DEE977A}"/>
              </a:ext>
            </a:extLst>
          </p:cNvPr>
          <p:cNvSpPr/>
          <p:nvPr/>
        </p:nvSpPr>
        <p:spPr>
          <a:xfrm>
            <a:off x="187416" y="5740782"/>
            <a:ext cx="4154333" cy="811134"/>
          </a:xfrm>
          <a:prstGeom prst="wedgeRoundRectCallout">
            <a:avLst>
              <a:gd name="adj1" fmla="val -12130"/>
              <a:gd name="adj2" fmla="val -750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draw</a:t>
            </a:r>
            <a:r>
              <a:rPr lang="ja-JP" altLang="en-US" dirty="0">
                <a:solidFill>
                  <a:schemeClr val="tx1"/>
                </a:solidFill>
              </a:rPr>
              <a:t>関数は一定間隔で呼ばれる。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 err="1">
                <a:solidFill>
                  <a:schemeClr val="tx1"/>
                </a:solidFill>
              </a:rPr>
              <a:t>InPort</a:t>
            </a:r>
            <a:r>
              <a:rPr kumimoji="1" lang="ja-JP" altLang="en-US" dirty="0">
                <a:solidFill>
                  <a:schemeClr val="tx1"/>
                </a:solidFill>
              </a:rPr>
              <a:t>の読み込み処理とグラフの描画更新を行う。</a:t>
            </a:r>
          </a:p>
        </p:txBody>
      </p:sp>
    </p:spTree>
    <p:extLst>
      <p:ext uri="{BB962C8B-B14F-4D97-AF65-F5344CB8AC3E}">
        <p14:creationId xmlns:p14="http://schemas.microsoft.com/office/powerpoint/2010/main" val="240011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416AEB6-9D03-8B74-61A6-6487F1A6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1" y="1785331"/>
            <a:ext cx="4232758" cy="365623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3985F44-88BA-CE7C-E93C-2541AC7AAAFB}"/>
              </a:ext>
            </a:extLst>
          </p:cNvPr>
          <p:cNvSpPr/>
          <p:nvPr/>
        </p:nvSpPr>
        <p:spPr>
          <a:xfrm>
            <a:off x="350205" y="2104554"/>
            <a:ext cx="315035" cy="312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FA58E0B-205D-E0B3-03E8-A812523B4F9D}"/>
              </a:ext>
            </a:extLst>
          </p:cNvPr>
          <p:cNvSpPr/>
          <p:nvPr/>
        </p:nvSpPr>
        <p:spPr>
          <a:xfrm>
            <a:off x="329445" y="2808347"/>
            <a:ext cx="1595935" cy="312720"/>
          </a:xfrm>
          <a:prstGeom prst="wedgeRoundRectCallout">
            <a:avLst>
              <a:gd name="adj1" fmla="val -31643"/>
              <a:gd name="adj2" fmla="val -1404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実行ボタンを押す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8ED8FE1-0F9C-347D-3F7D-94AD330F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0" y="2393885"/>
            <a:ext cx="4572329" cy="2610290"/>
          </a:xfrm>
          <a:prstGeom prst="rect">
            <a:avLst/>
          </a:prstGeom>
        </p:spPr>
      </p:pic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60FD758-9765-F81D-4D47-A2AB03298236}"/>
              </a:ext>
            </a:extLst>
          </p:cNvPr>
          <p:cNvSpPr/>
          <p:nvPr/>
        </p:nvSpPr>
        <p:spPr>
          <a:xfrm>
            <a:off x="6212432" y="4691455"/>
            <a:ext cx="1734943" cy="503238"/>
          </a:xfrm>
          <a:prstGeom prst="wedgeRoundRectCallout">
            <a:avLst>
              <a:gd name="adj1" fmla="val -31643"/>
              <a:gd name="adj2" fmla="val -1105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drawGraph0</a:t>
            </a:r>
            <a:r>
              <a:rPr lang="ja-JP" altLang="en-US" dirty="0">
                <a:solidFill>
                  <a:schemeClr val="tx1"/>
                </a:solidFill>
              </a:rPr>
              <a:t>という</a:t>
            </a:r>
            <a:r>
              <a:rPr lang="en-US" altLang="ja-JP" dirty="0">
                <a:solidFill>
                  <a:schemeClr val="tx1"/>
                </a:solidFill>
              </a:rPr>
              <a:t>RTC</a:t>
            </a:r>
            <a:r>
              <a:rPr lang="ja-JP" altLang="en-US" dirty="0">
                <a:solidFill>
                  <a:schemeClr val="tx1"/>
                </a:solidFill>
              </a:rPr>
              <a:t>が起動する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F60F4B-6877-AB17-9F93-ADC941CD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44" y="3448232"/>
            <a:ext cx="4933950" cy="2609850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B5F779D-79B3-70FE-87A0-4999057C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以下のようにポートを接続して、</a:t>
            </a:r>
            <a:r>
              <a:rPr lang="en-US" altLang="ja-JP" sz="2800" dirty="0"/>
              <a:t>RTC</a:t>
            </a:r>
            <a:r>
              <a:rPr lang="ja-JP" altLang="en-US" sz="2800" dirty="0"/>
              <a:t>をアクティブ化する</a:t>
            </a:r>
            <a:endParaRPr lang="en-US" altLang="ja-JP" sz="2800" dirty="0"/>
          </a:p>
          <a:p>
            <a:pPr lvl="1"/>
            <a:r>
              <a:rPr lang="ja-JP" altLang="en-US" sz="2400" dirty="0"/>
              <a:t>シミュレータ</a:t>
            </a:r>
            <a:r>
              <a:rPr lang="en-US" altLang="ja-JP" sz="2400" dirty="0"/>
              <a:t>(RaspberryPiMouseSimulator0)</a:t>
            </a:r>
            <a:r>
              <a:rPr lang="ja-JP" altLang="en-US" sz="2400" dirty="0"/>
              <a:t>、実機</a:t>
            </a:r>
            <a:r>
              <a:rPr lang="en-US" altLang="ja-JP" sz="2400" dirty="0"/>
              <a:t>(RaspberryPiMouseRTC0)</a:t>
            </a:r>
            <a:r>
              <a:rPr lang="ja-JP" altLang="en-US" sz="2400" dirty="0"/>
              <a:t>のどちらでも可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49376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システム実行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7" name="processing2">
            <a:hlinkClick r:id="" action="ppaction://media"/>
            <a:extLst>
              <a:ext uri="{FF2B5EF4-FFF2-40B4-BE49-F238E27FC236}">
                <a16:creationId xmlns:a16="http://schemas.microsoft.com/office/drawing/2014/main" id="{B7BDE567-F638-BC27-5C0F-E4CE196C01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78" b="9184"/>
          <a:stretch/>
        </p:blipFill>
        <p:spPr>
          <a:xfrm>
            <a:off x="1554163" y="2078850"/>
            <a:ext cx="6034087" cy="3690410"/>
          </a:xfrm>
        </p:spPr>
      </p:pic>
    </p:spTree>
    <p:extLst>
      <p:ext uri="{BB962C8B-B14F-4D97-AF65-F5344CB8AC3E}">
        <p14:creationId xmlns:p14="http://schemas.microsoft.com/office/powerpoint/2010/main" val="29489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Processing </a:t>
            </a:r>
            <a:r>
              <a:rPr lang="ja-JP" altLang="en-US" sz="1600" kern="0" dirty="0">
                <a:solidFill>
                  <a:srgbClr val="5F5F5F"/>
                </a:solidFill>
              </a:rPr>
              <a:t>活用事例 </a:t>
            </a:r>
            <a:r>
              <a:rPr lang="en-US" altLang="ja-JP" sz="1600" kern="0" dirty="0">
                <a:solidFill>
                  <a:srgbClr val="5F5F5F"/>
                </a:solidFill>
              </a:rPr>
              <a:t>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https://openrtm.org/openrtm/ja/node/7232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58392C-16CD-88F4-2D8A-0A9BA05F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14" y="2501275"/>
            <a:ext cx="5391137" cy="3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以下の特長を持つプログラミング言語</a:t>
            </a:r>
            <a:endParaRPr lang="en-US" altLang="ja-JP" sz="2800" dirty="0"/>
          </a:p>
          <a:p>
            <a:pPr lvl="1"/>
            <a:r>
              <a:rPr lang="ja-JP" altLang="en-US" sz="2400" dirty="0"/>
              <a:t>視覚的な表現が他の言語と比較して簡単であり、初心者向け</a:t>
            </a:r>
            <a:endParaRPr lang="en-US" altLang="ja-JP" sz="2400" dirty="0"/>
          </a:p>
          <a:p>
            <a:pPr lvl="2"/>
            <a:r>
              <a:rPr lang="ja-JP" altLang="en-US" sz="2000" dirty="0"/>
              <a:t>グラフや図形のアニメーション</a:t>
            </a:r>
            <a:endParaRPr lang="en-US" altLang="ja-JP" sz="2000" dirty="0"/>
          </a:p>
          <a:p>
            <a:pPr lvl="2"/>
            <a:r>
              <a:rPr lang="ja-JP" altLang="en-US" sz="2000" dirty="0"/>
              <a:t>インタラクション等</a:t>
            </a:r>
            <a:endParaRPr lang="en-US" altLang="ja-JP" sz="2000" dirty="0"/>
          </a:p>
          <a:p>
            <a:pPr lvl="1"/>
            <a:endParaRPr lang="en-US" altLang="ja-JP" sz="2400" dirty="0"/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プログラミング言語</a:t>
            </a:r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</a:p>
        </p:txBody>
      </p:sp>
      <p:pic>
        <p:nvPicPr>
          <p:cNvPr id="7" name="processing">
            <a:hlinkClick r:id="" action="ppaction://media"/>
            <a:extLst>
              <a:ext uri="{FF2B5EF4-FFF2-40B4-BE49-F238E27FC236}">
                <a16:creationId xmlns:a16="http://schemas.microsoft.com/office/drawing/2014/main" id="{78FD964D-EAF7-343A-75A2-AF66568B7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520" r="14879"/>
          <a:stretch/>
        </p:blipFill>
        <p:spPr>
          <a:xfrm>
            <a:off x="438938" y="3780732"/>
            <a:ext cx="2750056" cy="2921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074117D-13F4-7A40-887C-301AF85BA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860" y="3780732"/>
            <a:ext cx="2750056" cy="293526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49AFCC54-5309-369D-2EA9-94C2B616A177}"/>
              </a:ext>
            </a:extLst>
          </p:cNvPr>
          <p:cNvSpPr/>
          <p:nvPr/>
        </p:nvSpPr>
        <p:spPr>
          <a:xfrm>
            <a:off x="5898815" y="4509349"/>
            <a:ext cx="3154677" cy="1305145"/>
          </a:xfrm>
          <a:prstGeom prst="wedgeRoundRectCallout">
            <a:avLst>
              <a:gd name="adj1" fmla="val -67362"/>
              <a:gd name="adj2" fmla="val 111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例えば、動画の図形を動かすアニメーションを作成する場合、</a:t>
            </a:r>
            <a:r>
              <a:rPr kumimoji="1" lang="en-US" altLang="ja-JP" dirty="0">
                <a:solidFill>
                  <a:schemeClr val="tx1"/>
                </a:solidFill>
              </a:rPr>
              <a:t>12</a:t>
            </a:r>
            <a:r>
              <a:rPr kumimoji="1" lang="ja-JP" altLang="en-US" dirty="0">
                <a:solidFill>
                  <a:schemeClr val="tx1"/>
                </a:solidFill>
              </a:rPr>
              <a:t>行のコードで記述できる。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実行する場合は統合開発環境の左上の実行ボタンを押す。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241A7B-7AE8-CB99-2C75-D34EE1C1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25" y="2502189"/>
            <a:ext cx="6147175" cy="4073236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 Pi</a:t>
            </a:r>
            <a:r>
              <a:rPr lang="ja-JP" altLang="en-US" sz="2800" dirty="0"/>
              <a:t>マウスの移動経路をグラフに描画するシステムの作成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実習の概要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B9FBA56-6138-94B4-0B7C-092EFAEF22C8}"/>
              </a:ext>
            </a:extLst>
          </p:cNvPr>
          <p:cNvSpPr/>
          <p:nvPr/>
        </p:nvSpPr>
        <p:spPr>
          <a:xfrm>
            <a:off x="6642230" y="3113736"/>
            <a:ext cx="1013445" cy="315264"/>
          </a:xfrm>
          <a:prstGeom prst="wedgeRoundRectCallout">
            <a:avLst>
              <a:gd name="adj1" fmla="val -32659"/>
              <a:gd name="adj2" fmla="val 1003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新規作成</a:t>
            </a:r>
          </a:p>
        </p:txBody>
      </p:sp>
    </p:spTree>
    <p:extLst>
      <p:ext uri="{BB962C8B-B14F-4D97-AF65-F5344CB8AC3E}">
        <p14:creationId xmlns:p14="http://schemas.microsoft.com/office/powerpoint/2010/main" val="319389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541870" cy="2092749"/>
          </a:xfrm>
        </p:spPr>
        <p:txBody>
          <a:bodyPr/>
          <a:lstStyle/>
          <a:p>
            <a:r>
              <a:rPr lang="en-US" altLang="ja-JP" sz="2800" b="1" dirty="0"/>
              <a:t>Windows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processing.exe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Processing\processing-3.5.4-windows64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r>
              <a:rPr lang="en-US" altLang="ja-JP" sz="2400" dirty="0"/>
              <a:t>Java</a:t>
            </a:r>
            <a:r>
              <a:rPr lang="ja-JP" altLang="en-US" sz="2400" dirty="0"/>
              <a:t>のバージョンの問題で、</a:t>
            </a:r>
            <a:r>
              <a:rPr lang="en-US" altLang="ja-JP" sz="2400" dirty="0"/>
              <a:t>OpenRTM-aist</a:t>
            </a:r>
            <a:r>
              <a:rPr lang="ja-JP" altLang="en-US" sz="2400" dirty="0"/>
              <a:t>は</a:t>
            </a:r>
            <a:r>
              <a:rPr lang="en-US" altLang="ja-JP" sz="2400" dirty="0"/>
              <a:t>Processing 4.0</a:t>
            </a:r>
            <a:r>
              <a:rPr lang="ja-JP" altLang="en-US" sz="2400" dirty="0"/>
              <a:t>以降では現状は利用不可</a:t>
            </a:r>
            <a:endParaRPr lang="en-US" altLang="ja-JP" sz="2400" dirty="0"/>
          </a:p>
          <a:p>
            <a:r>
              <a:rPr lang="en-US" altLang="ja-JP" sz="2800" b="1" dirty="0"/>
              <a:t>Ubuntu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Processing\processing-3.5.4-linux64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  <a:r>
              <a:rPr lang="ja-JP" altLang="en-US" kern="0" dirty="0">
                <a:solidFill>
                  <a:srgbClr val="5F5F5F"/>
                </a:solidFill>
              </a:rPr>
              <a:t>開発環境の起動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1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E17B727-B52C-AEC2-05E5-DB0E1CF9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76" y="1763815"/>
            <a:ext cx="3908173" cy="4560785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6065E1-CD63-A034-071A-E9E2ABB1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0" y="1741788"/>
            <a:ext cx="3608585" cy="414553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C9E6D12-6496-8FF1-986C-2117F761A50C}"/>
              </a:ext>
            </a:extLst>
          </p:cNvPr>
          <p:cNvSpPr/>
          <p:nvPr/>
        </p:nvSpPr>
        <p:spPr>
          <a:xfrm>
            <a:off x="4548554" y="2303875"/>
            <a:ext cx="3173796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7D3F7C8F-FF19-9D89-07D5-99305C54721C}"/>
              </a:ext>
            </a:extLst>
          </p:cNvPr>
          <p:cNvSpPr/>
          <p:nvPr/>
        </p:nvSpPr>
        <p:spPr>
          <a:xfrm>
            <a:off x="836585" y="5378194"/>
            <a:ext cx="3048760" cy="779646"/>
          </a:xfrm>
          <a:prstGeom prst="wedgeRoundRectCallout">
            <a:avLst>
              <a:gd name="adj1" fmla="val -33998"/>
              <a:gd name="adj2" fmla="val -7937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開発環境で、「ファイル」→「設定」をクリックすると、設定画面が表示される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4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スケッチブックの場所の</a:t>
            </a:r>
            <a:r>
              <a:rPr lang="en-US" altLang="ja-JP" sz="2800" dirty="0">
                <a:solidFill>
                  <a:srgbClr val="FF0000"/>
                </a:solidFill>
              </a:rPr>
              <a:t>libraries</a:t>
            </a:r>
            <a:r>
              <a:rPr lang="ja-JP" altLang="en-US" sz="2800" dirty="0"/>
              <a:t>フォルダをエクスプローラーで開く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6A9ADD-C568-FBF4-497A-60968D94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2" y="2737807"/>
            <a:ext cx="3446109" cy="402156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65D81E-5212-429A-BC7C-D893B3BE37F0}"/>
              </a:ext>
            </a:extLst>
          </p:cNvPr>
          <p:cNvSpPr/>
          <p:nvPr/>
        </p:nvSpPr>
        <p:spPr>
          <a:xfrm>
            <a:off x="746576" y="3178658"/>
            <a:ext cx="1800200" cy="198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47923C2-0A14-9136-0ACE-C7BF4483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3" y="3368328"/>
            <a:ext cx="4811532" cy="2092748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EA25D793-23CF-C970-A754-86D3FC808675}"/>
              </a:ext>
            </a:extLst>
          </p:cNvPr>
          <p:cNvSpPr/>
          <p:nvPr/>
        </p:nvSpPr>
        <p:spPr>
          <a:xfrm>
            <a:off x="4681615" y="4286453"/>
            <a:ext cx="270030" cy="269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F6252C83-23AE-961B-4877-4BBFF184D56B}"/>
              </a:ext>
            </a:extLst>
          </p:cNvPr>
          <p:cNvSpPr/>
          <p:nvPr/>
        </p:nvSpPr>
        <p:spPr>
          <a:xfrm>
            <a:off x="1016605" y="3276200"/>
            <a:ext cx="4320481" cy="1956925"/>
          </a:xfrm>
          <a:prstGeom prst="arc">
            <a:avLst>
              <a:gd name="adj1" fmla="val 14222460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3C192D29-5AF4-5308-3317-39C168E9122B}"/>
              </a:ext>
            </a:extLst>
          </p:cNvPr>
          <p:cNvSpPr/>
          <p:nvPr/>
        </p:nvSpPr>
        <p:spPr>
          <a:xfrm>
            <a:off x="5486505" y="2620840"/>
            <a:ext cx="2885970" cy="601213"/>
          </a:xfrm>
          <a:prstGeom prst="wedgeRoundRectCallout">
            <a:avLst>
              <a:gd name="adj1" fmla="val -42199"/>
              <a:gd name="adj2" fmla="val 2033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エクスプローラーのアドレスバーにスケッチブックの場所をコピーする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199BBDAB-78E1-9D82-98AD-41D4AB790A75}"/>
              </a:ext>
            </a:extLst>
          </p:cNvPr>
          <p:cNvSpPr/>
          <p:nvPr/>
        </p:nvSpPr>
        <p:spPr>
          <a:xfrm>
            <a:off x="5301294" y="5553204"/>
            <a:ext cx="2061016" cy="268548"/>
          </a:xfrm>
          <a:prstGeom prst="wedgeRoundRectCallout">
            <a:avLst>
              <a:gd name="adj1" fmla="val -21154"/>
              <a:gd name="adj2" fmla="val -2500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libraries</a:t>
            </a:r>
            <a:r>
              <a:rPr kumimoji="1" lang="ja-JP" altLang="en-US" dirty="0">
                <a:solidFill>
                  <a:schemeClr val="tx1"/>
                </a:solidFill>
              </a:rPr>
              <a:t>フォルダを開く</a:t>
            </a:r>
          </a:p>
        </p:txBody>
      </p:sp>
    </p:spTree>
    <p:extLst>
      <p:ext uri="{BB962C8B-B14F-4D97-AF65-F5344CB8AC3E}">
        <p14:creationId xmlns:p14="http://schemas.microsoft.com/office/powerpoint/2010/main" val="111310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USB</a:t>
            </a:r>
            <a:r>
              <a:rPr lang="ja-JP" altLang="en-US" sz="2800" dirty="0"/>
              <a:t>メモリの</a:t>
            </a:r>
            <a:r>
              <a:rPr lang="en-US" altLang="ja-JP" sz="2800" b="1" dirty="0"/>
              <a:t>Processing\</a:t>
            </a:r>
            <a:r>
              <a:rPr lang="en-US" altLang="ja-JP" sz="2800" b="1" dirty="0" err="1"/>
              <a:t>OpenRTMUtil</a:t>
            </a:r>
            <a:r>
              <a:rPr lang="ja-JP" altLang="en-US" sz="2800" dirty="0"/>
              <a:t>フォルダを</a:t>
            </a:r>
            <a:r>
              <a:rPr lang="en-US" altLang="ja-JP" sz="2800" dirty="0"/>
              <a:t>libraries</a:t>
            </a:r>
            <a:r>
              <a:rPr lang="ja-JP" altLang="en-US" sz="2800" dirty="0"/>
              <a:t>フォルダ内にコピーする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272ABA-EC87-E134-98B8-0CECA163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4836513"/>
            <a:ext cx="5001995" cy="17528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3232E60-1317-49E4-3E59-BD847CAB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55" y="2759389"/>
            <a:ext cx="4900690" cy="1923202"/>
          </a:xfrm>
          <a:prstGeom prst="rect">
            <a:avLst/>
          </a:prstGeom>
        </p:spPr>
      </p:pic>
      <p:sp>
        <p:nvSpPr>
          <p:cNvPr id="13" name="矢印: 右カーブ 12">
            <a:extLst>
              <a:ext uri="{FF2B5EF4-FFF2-40B4-BE49-F238E27FC236}">
                <a16:creationId xmlns:a16="http://schemas.microsoft.com/office/drawing/2014/main" id="{C21B2F0D-2E54-F617-9341-B308D7A414EA}"/>
              </a:ext>
            </a:extLst>
          </p:cNvPr>
          <p:cNvSpPr/>
          <p:nvPr/>
        </p:nvSpPr>
        <p:spPr>
          <a:xfrm>
            <a:off x="1861662" y="3625997"/>
            <a:ext cx="585065" cy="2687907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9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グラフ描画用ライブラリの</a:t>
            </a:r>
            <a:r>
              <a:rPr lang="en-US" altLang="ja-JP" sz="2800" dirty="0" err="1"/>
              <a:t>grafica</a:t>
            </a:r>
            <a:r>
              <a:rPr lang="ja-JP" altLang="en-US" sz="2800" dirty="0"/>
              <a:t>をインストールする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grafica</a:t>
            </a:r>
            <a:r>
              <a:rPr lang="ja-JP" altLang="en-US" kern="0" dirty="0">
                <a:solidFill>
                  <a:srgbClr val="5F5F5F"/>
                </a:solidFill>
              </a:rPr>
              <a:t>のインストール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D1119E1-2F98-6424-3D93-52F92BD8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19" y="2227729"/>
            <a:ext cx="4453920" cy="40988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60B96F-6A95-45D7-7DED-76B3BAB4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" y="2573905"/>
            <a:ext cx="4209671" cy="3249420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606D2666-922A-3167-47B5-184F374B59CB}"/>
              </a:ext>
            </a:extLst>
          </p:cNvPr>
          <p:cNvSpPr/>
          <p:nvPr/>
        </p:nvSpPr>
        <p:spPr>
          <a:xfrm>
            <a:off x="933707" y="4492805"/>
            <a:ext cx="3154677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の開発環境で、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「スケッチ」→「ライブラリをインポート」→「ライブラリを追加」をクリックする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9E22EA2-5211-BB87-D34C-B90F6ADEA9B8}"/>
              </a:ext>
            </a:extLst>
          </p:cNvPr>
          <p:cNvSpPr/>
          <p:nvPr/>
        </p:nvSpPr>
        <p:spPr>
          <a:xfrm>
            <a:off x="4888100" y="3751419"/>
            <a:ext cx="3154677" cy="1051430"/>
          </a:xfrm>
          <a:prstGeom prst="wedgeRoundRectCallout">
            <a:avLst>
              <a:gd name="adj1" fmla="val -32238"/>
              <a:gd name="adj2" fmla="val -8634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Contribution Manager</a:t>
            </a:r>
            <a:r>
              <a:rPr lang="ja-JP" altLang="en-US" dirty="0">
                <a:solidFill>
                  <a:schemeClr val="tx1"/>
                </a:solidFill>
              </a:rPr>
              <a:t>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①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を検索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②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を選択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③</a:t>
            </a:r>
            <a:r>
              <a:rPr lang="en-US" altLang="ja-JP" dirty="0">
                <a:solidFill>
                  <a:schemeClr val="tx1"/>
                </a:solidFill>
              </a:rPr>
              <a:t>Install</a:t>
            </a:r>
            <a:r>
              <a:rPr lang="ja-JP" altLang="en-US" dirty="0">
                <a:solidFill>
                  <a:schemeClr val="tx1"/>
                </a:solidFill>
              </a:rPr>
              <a:t>ボタンを押す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372326C-4768-70BE-D24A-C294DE9969B9}"/>
              </a:ext>
            </a:extLst>
          </p:cNvPr>
          <p:cNvSpPr/>
          <p:nvPr/>
        </p:nvSpPr>
        <p:spPr>
          <a:xfrm>
            <a:off x="4888100" y="2663915"/>
            <a:ext cx="1349085" cy="27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0B7E67-87A0-2A40-8D42-65CEEE000F4D}"/>
              </a:ext>
            </a:extLst>
          </p:cNvPr>
          <p:cNvSpPr/>
          <p:nvPr/>
        </p:nvSpPr>
        <p:spPr>
          <a:xfrm>
            <a:off x="4901442" y="3003719"/>
            <a:ext cx="3570046" cy="27003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D4AF8B-D04A-7559-197A-2B5C5AD1DB2F}"/>
              </a:ext>
            </a:extLst>
          </p:cNvPr>
          <p:cNvSpPr/>
          <p:nvPr/>
        </p:nvSpPr>
        <p:spPr>
          <a:xfrm>
            <a:off x="7902370" y="5429679"/>
            <a:ext cx="1050606" cy="270030"/>
          </a:xfrm>
          <a:prstGeom prst="rect">
            <a:avLst/>
          </a:prstGeom>
          <a:noFill/>
          <a:ln>
            <a:solidFill>
              <a:srgbClr val="FA9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E780C77-BEF7-8323-A139-71B6D3BD6CA0}"/>
              </a:ext>
            </a:extLst>
          </p:cNvPr>
          <p:cNvSpPr txBox="1"/>
          <p:nvPr/>
        </p:nvSpPr>
        <p:spPr>
          <a:xfrm>
            <a:off x="6163857" y="2655442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513457-8C6D-E0A9-AA8E-895B8986DFA1}"/>
              </a:ext>
            </a:extLst>
          </p:cNvPr>
          <p:cNvSpPr txBox="1"/>
          <p:nvPr/>
        </p:nvSpPr>
        <p:spPr>
          <a:xfrm>
            <a:off x="8199893" y="3261105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chemeClr val="accent6"/>
                </a:solidFill>
              </a:rPr>
              <a:t>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730EBD-73A0-C70D-1447-EFB7B3BDD7A3}"/>
              </a:ext>
            </a:extLst>
          </p:cNvPr>
          <p:cNvSpPr txBox="1"/>
          <p:nvPr/>
        </p:nvSpPr>
        <p:spPr>
          <a:xfrm>
            <a:off x="7819107" y="5176777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A9862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9365980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44172</TotalTime>
  <Words>1032</Words>
  <Application>Microsoft Office PowerPoint</Application>
  <PresentationFormat>画面に合わせる (4:3)</PresentationFormat>
  <Paragraphs>157</Paragraphs>
  <Slides>15</Slides>
  <Notes>2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Arial</vt:lpstr>
      <vt:lpstr>Consolas</vt:lpstr>
      <vt:lpstr>aist-1e</vt:lpstr>
      <vt:lpstr>Corel DESIGNER</vt:lpstr>
      <vt:lpstr>Processing実習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1415</cp:revision>
  <cp:lastPrinted>2023-06-26T05:16:15Z</cp:lastPrinted>
  <dcterms:created xsi:type="dcterms:W3CDTF">2005-10-20T13:06:43Z</dcterms:created>
  <dcterms:modified xsi:type="dcterms:W3CDTF">2023-06-28T06:57:36Z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2022-09-29T09:24:51Z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